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6" r:id="rId2"/>
  </p:sldMasterIdLst>
  <p:notesMasterIdLst>
    <p:notesMasterId r:id="rId26"/>
  </p:notesMasterIdLst>
  <p:sldIdLst>
    <p:sldId id="259" r:id="rId3"/>
    <p:sldId id="257" r:id="rId4"/>
    <p:sldId id="262" r:id="rId5"/>
    <p:sldId id="263" r:id="rId6"/>
    <p:sldId id="264" r:id="rId7"/>
    <p:sldId id="265" r:id="rId8"/>
    <p:sldId id="267" r:id="rId9"/>
    <p:sldId id="266" r:id="rId10"/>
    <p:sldId id="269" r:id="rId11"/>
    <p:sldId id="268" r:id="rId12"/>
    <p:sldId id="270" r:id="rId13"/>
    <p:sldId id="271" r:id="rId14"/>
    <p:sldId id="272" r:id="rId15"/>
    <p:sldId id="273" r:id="rId16"/>
    <p:sldId id="275" r:id="rId17"/>
    <p:sldId id="283" r:id="rId18"/>
    <p:sldId id="274" r:id="rId19"/>
    <p:sldId id="276" r:id="rId20"/>
    <p:sldId id="277" r:id="rId21"/>
    <p:sldId id="279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98"/>
    <p:restoredTop sz="76298"/>
  </p:normalViewPr>
  <p:slideViewPr>
    <p:cSldViewPr snapToGrid="0">
      <p:cViewPr varScale="1">
        <p:scale>
          <a:sx n="40" d="100"/>
          <a:sy n="40" d="100"/>
        </p:scale>
        <p:origin x="73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D4B42-C1B6-134F-8245-0B992378694E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8EDCB-B694-1A4B-8711-98159AD72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938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21/acs.est.8b01533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ash.org.uk/uploads/Tobacco-Environment.pdf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Ask the class what the health effects of smoking are.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62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Ask the students what they think the environmental impact is of using vapes?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7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Now that they are thinking about disposable vapes and the numbers involved, does this change what they think the environmental consequences are?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9114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See slide 26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927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964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040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See slide 28 of the Teachers’ Toolkit</a:t>
            </a: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20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More information:</a:t>
            </a: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Zafeiridou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et al. 2018).  </a:t>
            </a:r>
            <a:r>
              <a:rPr kumimoji="0" lang="en-GB" sz="12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tooltip="DOI URL"/>
              </a:rPr>
              <a:t>https://doi.org/10.1021/acs.est.8b01533</a:t>
            </a:r>
            <a:r>
              <a:rPr kumimoji="0" lang="en-GB" sz="1200" b="1" i="1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GB" sz="1200" b="1" i="1" dirty="0">
              <a:solidFill>
                <a:srgbClr val="000000">
                  <a:lumMod val="65000"/>
                  <a:lumOff val="35000"/>
                </a:srgb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1200" b="1" i="1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https://ash.org.uk/uploads/Tobacco-Environment.pdf</a:t>
            </a:r>
            <a:endParaRPr kumimoji="0" lang="en-GB" sz="1200" b="1" i="1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65000"/>
                  <a:lumOff val="3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68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60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See slides 31-33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603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1" dirty="0"/>
              <a:t>See slides 5-8 of the Teachers’ Toolkit.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40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Stats can be found on slide 3 and 9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02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Ask if students know how many chemicals are in tobacco smoke. See slide 11 of the Teachers’ Toolkit.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51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Can students explain why vapes may not be harmless?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545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1" dirty="0"/>
              <a:t>See slide 12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33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36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See slides 19 and 20 of the Teachers’ Toolkit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0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/>
              <a:t>Ask the students what they could do or who they can tell if they know of anyone selling vapes to young people.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8EDCB-B694-1A4B-8711-98159AD726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6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1BB8-EAE9-6CCF-8959-47A6E05F4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49069B-717E-0506-26B7-0A812EF6F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968E6-D258-FF3D-A408-DE78FCD5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24E88-E1A6-4B42-A7EE-2E7E95726488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75B4E-C1D3-E180-1CDE-849BC0B8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58C56-8CD5-8BD3-E6BA-81142BF3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CB71-5484-954F-9123-B88E20A1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762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1" y="1785"/>
            <a:ext cx="12183890" cy="6856212"/>
          </a:xfrm>
          <a:prstGeom prst="rect">
            <a:avLst/>
          </a:prstGeom>
        </p:spPr>
      </p:pic>
      <p:pic>
        <p:nvPicPr>
          <p:cNvPr id="5" name="Picture 4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4BE4D25B-0D6C-4EE8-A1C7-44F7DC65EE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01287" y="356431"/>
            <a:ext cx="1101169" cy="7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18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2" y="1785"/>
            <a:ext cx="12183888" cy="6856212"/>
          </a:xfrm>
          <a:prstGeom prst="rect">
            <a:avLst/>
          </a:prstGeom>
        </p:spPr>
      </p:pic>
      <p:pic>
        <p:nvPicPr>
          <p:cNvPr id="3" name="Picture 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3E31E65C-2A90-42B5-B9D8-C267473667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9368" y="335883"/>
            <a:ext cx="1101169" cy="7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15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2" y="1785"/>
            <a:ext cx="12183888" cy="6856211"/>
          </a:xfrm>
          <a:prstGeom prst="rect">
            <a:avLst/>
          </a:prstGeom>
        </p:spPr>
      </p:pic>
      <p:pic>
        <p:nvPicPr>
          <p:cNvPr id="4" name="Picture 3" descr="A black and whit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7B8A2813-D418-4B1E-9FC8-BEBDD7E9AC3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01042" y="356430"/>
            <a:ext cx="1101169" cy="7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3" y="1785"/>
            <a:ext cx="12183886" cy="6856211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5933E8E5-E1B1-467C-AD05-8ECECCA822A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01042" y="356430"/>
            <a:ext cx="1101169" cy="7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715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3" y="1785"/>
            <a:ext cx="12183886" cy="6856210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A3620235-E1FA-4157-8209-977B78C79F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01042" y="356430"/>
            <a:ext cx="1101169" cy="7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63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3" y="1785"/>
            <a:ext cx="12183886" cy="6856210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6D8970A0-CD13-447E-8D75-D9D32DD86E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01042" y="356430"/>
            <a:ext cx="1101169" cy="7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948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B1BB8-EAE9-6CCF-8959-47A6E05F4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49069B-717E-0506-26B7-0A812EF6F3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968E6-D258-FF3D-A408-DE78FCD562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24E88-E1A6-4B42-A7EE-2E7E95726488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E75B4E-C1D3-E180-1CDE-849BC0B80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58C56-8CD5-8BD3-E6BA-81142BF34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CB71-5484-954F-9123-B88E20A1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9856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CEDDF-8961-D91C-094A-74D14E69E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5A924-BB3A-D280-3B3D-D053379E2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1366BD-E432-63ED-0C86-D8F321D787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24E88-E1A6-4B42-A7EE-2E7E95726488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558BF-8CBD-D822-3DD2-4843C0840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41FEB8-83C1-840C-CF73-298399BE7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CB71-5484-954F-9123-B88E20A1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169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95202-C623-0AEA-E44D-8AC783C9B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43CA30-8195-3E5A-9EF7-B8F8D53F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F42408-DBA3-B95D-5D2F-C7775E6832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24E88-E1A6-4B42-A7EE-2E7E95726488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AD90-7D8D-DBE4-05F1-78FDDE839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390DE-C60F-A4E1-5866-E05C7AABE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CB71-5484-954F-9123-B88E20A1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1554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6ECD3-C5EE-7A9E-882D-3AFB73415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9F400F-CC2D-00D2-C6A5-A52AC40B3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24E88-E1A6-4B42-A7EE-2E7E95726488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D993CA-CBDB-2C56-E368-EAC9D6D6C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183F69-FFC5-0FF4-8946-CBAB7D547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CB71-5484-954F-9123-B88E20A1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15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1785"/>
            <a:ext cx="12183893" cy="6856215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C7A615D9-6451-46F8-B60B-F856410FFC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01042" y="356430"/>
            <a:ext cx="1101169" cy="7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0585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1276DD-23C0-57FF-E233-A259F9361B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D24E88-E1A6-4B42-A7EE-2E7E95726488}" type="datetimeFigureOut">
              <a:rPr lang="en-US" smtClean="0"/>
              <a:t>6/1/2023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72CDDC-441A-9778-65C6-6EFAB04F0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24BA1B-2357-6E15-D7CB-3F07611F5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B2CB71-5484-954F-9123-B88E20A1D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28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8107" y="0"/>
            <a:ext cx="12183893" cy="6856215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8FD8B60-4C81-49CA-B721-0566FD5DAC9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01042" y="356430"/>
            <a:ext cx="1101169" cy="7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1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0" y="1785"/>
            <a:ext cx="12183893" cy="6856214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9AF78941-7854-49B1-8D70-B5B1EB4CE6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01042" y="356430"/>
            <a:ext cx="1101169" cy="7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9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1" y="1785"/>
            <a:ext cx="12183891" cy="6856214"/>
          </a:xfrm>
          <a:prstGeom prst="rect">
            <a:avLst/>
          </a:prstGeom>
        </p:spPr>
      </p:pic>
      <p:pic>
        <p:nvPicPr>
          <p:cNvPr id="3" name="Picture 2" descr="A picture containing text, font, graphics, graphic design&#10;&#10;Description automatically generated">
            <a:extLst>
              <a:ext uri="{FF2B5EF4-FFF2-40B4-BE49-F238E27FC236}">
                <a16:creationId xmlns:a16="http://schemas.microsoft.com/office/drawing/2014/main" id="{A763BC26-0337-4E4A-B652-7BE5EFF288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9916" y="356431"/>
            <a:ext cx="1101169" cy="7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473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0" y="1785"/>
            <a:ext cx="12183893" cy="6856215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BDCCD04-773A-497C-BCA9-1E734A7F27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01042" y="356430"/>
            <a:ext cx="1101169" cy="7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76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1" y="1785"/>
            <a:ext cx="12183891" cy="6856214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786925A5-9ACD-4177-9E45-044E990DCC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01042" y="356430"/>
            <a:ext cx="1101169" cy="7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52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1" y="1785"/>
            <a:ext cx="12183891" cy="6856213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2811BF7F-4314-4A5F-BE92-39D26701CA7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01042" y="356430"/>
            <a:ext cx="1101169" cy="7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203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16F45C2-3F65-4E62-5D1B-E8F7721229E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5641" y="1785"/>
            <a:ext cx="12183890" cy="6856213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EF2D75F8-45C7-49F0-8917-23AFFE2D2FC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01042" y="356430"/>
            <a:ext cx="1101169" cy="7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E6BEB1-254C-57B0-33E8-EB7DF0E0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FFC72-2F9E-4B01-14D7-34A4FE97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200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3" r:id="rId3"/>
    <p:sldLayoutId id="2147483664" r:id="rId4"/>
    <p:sldLayoutId id="2147483665" r:id="rId5"/>
    <p:sldLayoutId id="2147483662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E6BEB1-254C-57B0-33E8-EB7DF0E0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6FFC72-2F9E-4B01-14D7-34A4FE97B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DCA2332-B744-121B-341F-50EB79FB7D9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783544" y="5343709"/>
            <a:ext cx="1666507" cy="1666507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75A39217-C5C4-4A54-AB7D-B409753E486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586124" y="5745723"/>
            <a:ext cx="1101169" cy="7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rk.gov.uk/stopsmoki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talktofrank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55508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C880B-F3DD-8E11-9A99-785A016C723D}"/>
              </a:ext>
            </a:extLst>
          </p:cNvPr>
          <p:cNvSpPr txBox="1">
            <a:spLocks/>
          </p:cNvSpPr>
          <p:nvPr/>
        </p:nvSpPr>
        <p:spPr>
          <a:xfrm>
            <a:off x="1167713" y="1124465"/>
            <a:ext cx="9856574" cy="460906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It’s against the law to sell them to anyone </a:t>
            </a:r>
            <a:r>
              <a:rPr lang="en-GB" sz="5600" b="1" dirty="0">
                <a:solidFill>
                  <a:schemeClr val="accent3"/>
                </a:solidFill>
              </a:rPr>
              <a:t>under 18</a:t>
            </a:r>
            <a:r>
              <a:rPr lang="en-GB" sz="5600" dirty="0">
                <a:solidFill>
                  <a:schemeClr val="accent3"/>
                </a:solidFill>
              </a:rPr>
              <a:t>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1000" dirty="0">
              <a:solidFill>
                <a:schemeClr val="accent3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It’s also illegal for adults to buy vapes for anyone </a:t>
            </a:r>
            <a:r>
              <a:rPr lang="en-GB" sz="5600" b="1" dirty="0">
                <a:solidFill>
                  <a:schemeClr val="accent3"/>
                </a:solidFill>
              </a:rPr>
              <a:t>under 18</a:t>
            </a:r>
            <a:r>
              <a:rPr lang="en-GB" sz="5600" dirty="0">
                <a:solidFill>
                  <a:schemeClr val="accent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26669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08A5331-3E3B-129A-FF1C-38E25D488FFE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5"/>
                </a:solidFill>
              </a:rPr>
              <a:t>Anyone who knowingly sells vapes to </a:t>
            </a:r>
            <a:r>
              <a:rPr lang="en-GB" sz="6000" b="1" dirty="0">
                <a:solidFill>
                  <a:schemeClr val="accent5"/>
                </a:solidFill>
              </a:rPr>
              <a:t>under 18s </a:t>
            </a:r>
            <a:r>
              <a:rPr lang="en-GB" sz="6000" dirty="0">
                <a:solidFill>
                  <a:schemeClr val="accent5"/>
                </a:solidFill>
              </a:rPr>
              <a:t>is </a:t>
            </a:r>
            <a:br>
              <a:rPr lang="en-GB" sz="6000" dirty="0">
                <a:solidFill>
                  <a:schemeClr val="accent5"/>
                </a:solidFill>
              </a:rPr>
            </a:br>
            <a:r>
              <a:rPr lang="en-GB" sz="6000" dirty="0">
                <a:solidFill>
                  <a:schemeClr val="accent5"/>
                </a:solidFill>
              </a:rPr>
              <a:t>driven by profit and doesn’t </a:t>
            </a:r>
            <a:br>
              <a:rPr lang="en-GB" sz="6000" dirty="0">
                <a:solidFill>
                  <a:schemeClr val="accent5"/>
                </a:solidFill>
              </a:rPr>
            </a:br>
            <a:r>
              <a:rPr lang="en-GB" sz="6000" dirty="0">
                <a:solidFill>
                  <a:schemeClr val="accent5"/>
                </a:solidFill>
              </a:rPr>
              <a:t>care who they sell to.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EB576-204E-C4EB-AD48-C5CBA9213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90943">
            <a:off x="483721" y="-510989"/>
            <a:ext cx="2048809" cy="20488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F07485E-B27C-2574-F160-46B06974D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681642">
            <a:off x="2311175" y="5077759"/>
            <a:ext cx="1382107" cy="13821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70BF95A-EA67-28BF-94F4-2C23E0E9AC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12934">
            <a:off x="10745469" y="2545274"/>
            <a:ext cx="1767451" cy="1767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00E934-5C81-96F3-817B-86C903313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69700">
            <a:off x="-223281" y="3188447"/>
            <a:ext cx="1453482" cy="14534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7692AD-1FB1-06D7-606E-0650A0EC9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10437">
            <a:off x="8944146" y="5180564"/>
            <a:ext cx="1176496" cy="117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388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4FD2E23-FA31-C8AD-3177-2C97DB961A52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Vapes can have an impact on the environment.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0DAE7-B601-05A0-D138-2ED353B29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87506" y="3957294"/>
            <a:ext cx="3871096" cy="12187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E3D291-9283-28A7-C3EF-67F9D24EA7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2212" y="540895"/>
            <a:ext cx="3012141" cy="1340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4B41DF0-476C-88F4-1545-C9FCDD751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72008" y="1272137"/>
            <a:ext cx="2693888" cy="121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965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2C9A0F6-8F2C-7100-185B-D02BDEBD446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0000"/>
          </a:blip>
          <a:stretch>
            <a:fillRect/>
          </a:stretch>
        </p:blipFill>
        <p:spPr>
          <a:xfrm>
            <a:off x="4513011" y="1108266"/>
            <a:ext cx="3165978" cy="464146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14DFE8-2183-2BBD-7B5C-22938D7D57D3}"/>
              </a:ext>
            </a:extLst>
          </p:cNvPr>
          <p:cNvSpPr txBox="1">
            <a:spLocks/>
          </p:cNvSpPr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Approximately </a:t>
            </a:r>
            <a:r>
              <a:rPr lang="en-GB" sz="6000" b="1" dirty="0">
                <a:solidFill>
                  <a:schemeClr val="accent3"/>
                </a:solidFill>
              </a:rPr>
              <a:t>1.3</a:t>
            </a:r>
            <a:r>
              <a:rPr lang="en-GB" sz="6000" dirty="0">
                <a:solidFill>
                  <a:schemeClr val="accent3"/>
                </a:solidFill>
              </a:rPr>
              <a:t> million disposable vapes are thrown away every week in the UK: enough to cover </a:t>
            </a:r>
            <a:r>
              <a:rPr lang="en-GB" sz="6000" b="1" dirty="0">
                <a:solidFill>
                  <a:schemeClr val="accent3"/>
                </a:solidFill>
              </a:rPr>
              <a:t>22 football pitches</a:t>
            </a:r>
            <a:r>
              <a:rPr lang="en-GB" sz="6000" dirty="0">
                <a:solidFill>
                  <a:schemeClr val="accent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488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9F403483-4A22-2D98-C5BE-CE701FC8CD50}"/>
              </a:ext>
            </a:extLst>
          </p:cNvPr>
          <p:cNvSpPr txBox="1">
            <a:spLocks/>
          </p:cNvSpPr>
          <p:nvPr/>
        </p:nvSpPr>
        <p:spPr>
          <a:xfrm>
            <a:off x="1167713" y="994865"/>
            <a:ext cx="9856574" cy="4868269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>
                <a:solidFill>
                  <a:schemeClr val="accent3"/>
                </a:solidFill>
              </a:rPr>
              <a:t>Single-use vapes contain batteries and </a:t>
            </a:r>
            <a:br>
              <a:rPr lang="en-GB" sz="4000" dirty="0">
                <a:solidFill>
                  <a:schemeClr val="accent3"/>
                </a:solidFill>
              </a:rPr>
            </a:br>
            <a:r>
              <a:rPr lang="en-GB" sz="4000" dirty="0">
                <a:solidFill>
                  <a:schemeClr val="accent3"/>
                </a:solidFill>
              </a:rPr>
              <a:t>difficult to recycle plastics.</a:t>
            </a:r>
            <a:br>
              <a:rPr lang="en-GB" sz="4000" dirty="0">
                <a:solidFill>
                  <a:schemeClr val="accent3"/>
                </a:solidFill>
              </a:rPr>
            </a:br>
            <a:r>
              <a:rPr lang="en-GB" sz="1000" dirty="0">
                <a:solidFill>
                  <a:schemeClr val="accent3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000" dirty="0">
                <a:solidFill>
                  <a:schemeClr val="accent3"/>
                </a:solidFill>
              </a:rPr>
              <a:t>These break down in landfills causing dangerous chemicals to pollute the </a:t>
            </a:r>
            <a:br>
              <a:rPr lang="en-GB" sz="4000" dirty="0">
                <a:solidFill>
                  <a:schemeClr val="accent3"/>
                </a:solidFill>
              </a:rPr>
            </a:br>
            <a:r>
              <a:rPr lang="en-GB" sz="4000" dirty="0">
                <a:solidFill>
                  <a:schemeClr val="accent3"/>
                </a:solidFill>
              </a:rPr>
              <a:t>soil and water.</a:t>
            </a:r>
            <a:br>
              <a:rPr lang="en-GB" sz="4000" dirty="0">
                <a:solidFill>
                  <a:schemeClr val="accent3"/>
                </a:solidFill>
              </a:rPr>
            </a:br>
            <a:endParaRPr lang="en-GB" sz="4000" dirty="0">
              <a:solidFill>
                <a:schemeClr val="accent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FF7587-731D-7DD0-6F1F-1DBBE5D50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686" y="4757351"/>
            <a:ext cx="4322628" cy="204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412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013E4E-0103-2D43-6235-D082E8027F08}"/>
              </a:ext>
            </a:extLst>
          </p:cNvPr>
          <p:cNvSpPr txBox="1">
            <a:spLocks/>
          </p:cNvSpPr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3"/>
                </a:solidFill>
              </a:rPr>
              <a:t>These chemicals can cause harm to humans, animals </a:t>
            </a:r>
            <a:br>
              <a:rPr lang="en-GB" sz="6000" b="1" dirty="0">
                <a:solidFill>
                  <a:schemeClr val="accent3"/>
                </a:solidFill>
              </a:rPr>
            </a:br>
            <a:r>
              <a:rPr lang="en-GB" sz="6000" b="1" dirty="0">
                <a:solidFill>
                  <a:schemeClr val="accent3"/>
                </a:solidFill>
              </a:rPr>
              <a:t>and the environment.</a:t>
            </a:r>
          </a:p>
        </p:txBody>
      </p:sp>
    </p:spTree>
    <p:extLst>
      <p:ext uri="{BB962C8B-B14F-4D97-AF65-F5344CB8AC3E}">
        <p14:creationId xmlns:p14="http://schemas.microsoft.com/office/powerpoint/2010/main" val="869031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AB4F46-A849-E62F-21D1-43CE43148D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" y="0"/>
            <a:ext cx="12189533" cy="6859388"/>
          </a:xfrm>
          <a:prstGeom prst="rect">
            <a:avLst/>
          </a:prstGeom>
        </p:spPr>
      </p:pic>
      <p:pic>
        <p:nvPicPr>
          <p:cNvPr id="5" name="Picture 4" descr="A black and whit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266E3585-67DC-41B2-95C8-6E106C838D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1042" y="356430"/>
            <a:ext cx="1101169" cy="7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17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F1E0BC-CB77-87BE-A920-EB66797CF780}"/>
              </a:ext>
            </a:extLst>
          </p:cNvPr>
          <p:cNvSpPr txBox="1">
            <a:spLocks/>
          </p:cNvSpPr>
          <p:nvPr/>
        </p:nvSpPr>
        <p:spPr>
          <a:xfrm>
            <a:off x="1167713" y="1277471"/>
            <a:ext cx="9856574" cy="1266930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3000" dirty="0">
                <a:solidFill>
                  <a:schemeClr val="accent5"/>
                </a:solidFill>
              </a:rPr>
              <a:t>The tobacco supply chain is extremely environmentally harmful on a global scale.  Environmental impact at all stages: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18A8F-6052-CCCE-3938-83EA587F0E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013" y="2704312"/>
            <a:ext cx="9749974" cy="1449376"/>
          </a:xfrm>
          <a:prstGeom prst="rect">
            <a:avLst/>
          </a:prstGeom>
        </p:spPr>
      </p:pic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28E1D6D-08C3-FD46-8D40-D5A791F71C05}"/>
              </a:ext>
            </a:extLst>
          </p:cNvPr>
          <p:cNvSpPr txBox="1">
            <a:spLocks/>
          </p:cNvSpPr>
          <p:nvPr/>
        </p:nvSpPr>
        <p:spPr>
          <a:xfrm>
            <a:off x="926817" y="4364298"/>
            <a:ext cx="2234393" cy="6454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Cultivation/</a:t>
            </a:r>
            <a:br>
              <a:rPr lang="en-GB" sz="2000" dirty="0">
                <a:solidFill>
                  <a:schemeClr val="accent5"/>
                </a:solidFill>
              </a:rPr>
            </a:br>
            <a:r>
              <a:rPr lang="en-GB" sz="2000" dirty="0">
                <a:solidFill>
                  <a:schemeClr val="accent5"/>
                </a:solidFill>
              </a:rPr>
              <a:t>farming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92036485-62D9-0417-D009-AD28CEFC3758}"/>
              </a:ext>
            </a:extLst>
          </p:cNvPr>
          <p:cNvSpPr txBox="1">
            <a:spLocks/>
          </p:cNvSpPr>
          <p:nvPr/>
        </p:nvSpPr>
        <p:spPr>
          <a:xfrm>
            <a:off x="3306946" y="4338858"/>
            <a:ext cx="1051051" cy="645458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GB" sz="2000" dirty="0">
                <a:solidFill>
                  <a:schemeClr val="accent5"/>
                </a:solidFill>
              </a:rPr>
              <a:t>Curing</a:t>
            </a: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96BCD82E-6ADD-C4B1-0328-9513814DDBE0}"/>
              </a:ext>
            </a:extLst>
          </p:cNvPr>
          <p:cNvSpPr txBox="1">
            <a:spLocks/>
          </p:cNvSpPr>
          <p:nvPr/>
        </p:nvSpPr>
        <p:spPr>
          <a:xfrm>
            <a:off x="4357997" y="4290339"/>
            <a:ext cx="2234393" cy="7933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Primary</a:t>
            </a:r>
            <a:br>
              <a:rPr lang="en-GB" sz="2000" dirty="0">
                <a:solidFill>
                  <a:schemeClr val="accent5"/>
                </a:solidFill>
              </a:rPr>
            </a:br>
            <a:r>
              <a:rPr lang="en-GB" sz="2000" dirty="0">
                <a:solidFill>
                  <a:schemeClr val="accent5"/>
                </a:solidFill>
              </a:rPr>
              <a:t>processing</a:t>
            </a:r>
          </a:p>
        </p:txBody>
      </p:sp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CFB7BEF0-09B6-6601-7F56-F2388C84D9FA}"/>
              </a:ext>
            </a:extLst>
          </p:cNvPr>
          <p:cNvSpPr txBox="1">
            <a:spLocks/>
          </p:cNvSpPr>
          <p:nvPr/>
        </p:nvSpPr>
        <p:spPr>
          <a:xfrm>
            <a:off x="6371724" y="4404639"/>
            <a:ext cx="1763747" cy="564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Manufacturing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97D82B1F-BABF-0BC2-AD67-BC3A6CBEEE24}"/>
              </a:ext>
            </a:extLst>
          </p:cNvPr>
          <p:cNvSpPr txBox="1">
            <a:spLocks/>
          </p:cNvSpPr>
          <p:nvPr/>
        </p:nvSpPr>
        <p:spPr>
          <a:xfrm>
            <a:off x="8054789" y="4404639"/>
            <a:ext cx="1763747" cy="564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Distribution</a:t>
            </a:r>
          </a:p>
        </p:txBody>
      </p: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7697FD5C-081B-93BF-CD3B-63D33C3DEA6B}"/>
              </a:ext>
            </a:extLst>
          </p:cNvPr>
          <p:cNvSpPr txBox="1">
            <a:spLocks/>
          </p:cNvSpPr>
          <p:nvPr/>
        </p:nvSpPr>
        <p:spPr>
          <a:xfrm>
            <a:off x="9597870" y="4404639"/>
            <a:ext cx="1489170" cy="564776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2000" dirty="0">
                <a:solidFill>
                  <a:schemeClr val="accent5"/>
                </a:solidFill>
              </a:rPr>
              <a:t>Use/</a:t>
            </a:r>
            <a:br>
              <a:rPr lang="en-GB" sz="2000" dirty="0">
                <a:solidFill>
                  <a:schemeClr val="accent5"/>
                </a:solidFill>
              </a:rPr>
            </a:br>
            <a:r>
              <a:rPr lang="en-GB" sz="2000" dirty="0">
                <a:solidFill>
                  <a:schemeClr val="accent5"/>
                </a:solidFill>
              </a:rPr>
              <a:t>disposal</a:t>
            </a:r>
          </a:p>
        </p:txBody>
      </p:sp>
    </p:spTree>
    <p:extLst>
      <p:ext uri="{BB962C8B-B14F-4D97-AF65-F5344CB8AC3E}">
        <p14:creationId xmlns:p14="http://schemas.microsoft.com/office/powerpoint/2010/main" val="2881075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F1E0BC-CB77-87BE-A920-EB66797CF780}"/>
              </a:ext>
            </a:extLst>
          </p:cNvPr>
          <p:cNvSpPr txBox="1">
            <a:spLocks/>
          </p:cNvSpPr>
          <p:nvPr/>
        </p:nvSpPr>
        <p:spPr>
          <a:xfrm>
            <a:off x="1167713" y="1358153"/>
            <a:ext cx="9856574" cy="4141694"/>
          </a:xfrm>
          <a:prstGeom prst="rect">
            <a:avLst/>
          </a:prstGeom>
        </p:spPr>
        <p:txBody>
          <a:bodyPr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en-GB" sz="4000" dirty="0">
                <a:solidFill>
                  <a:schemeClr val="accent5"/>
                </a:solidFill>
              </a:rPr>
              <a:t>These result in: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pollution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soil degradation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biodiversity losses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Deforestation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and</a:t>
            </a:r>
          </a:p>
          <a:p>
            <a:pPr marL="0" indent="0" algn="ctr">
              <a:buNone/>
            </a:pPr>
            <a:r>
              <a:rPr lang="en-GB" sz="4000" b="1" dirty="0">
                <a:solidFill>
                  <a:schemeClr val="accent5"/>
                </a:solidFill>
              </a:rPr>
              <a:t>Death: Tobacco kills 8 million people a year</a:t>
            </a:r>
            <a:endParaRPr lang="en-GB" sz="3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43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1773563-B2D3-FB5B-4C76-16A7D4E78510}"/>
              </a:ext>
            </a:extLst>
          </p:cNvPr>
          <p:cNvSpPr txBox="1">
            <a:spLocks/>
          </p:cNvSpPr>
          <p:nvPr/>
        </p:nvSpPr>
        <p:spPr>
          <a:xfrm>
            <a:off x="1455674" y="1892400"/>
            <a:ext cx="9280652" cy="3558745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500" dirty="0">
                <a:solidFill>
                  <a:schemeClr val="accent3"/>
                </a:solidFill>
              </a:rPr>
              <a:t>Around </a:t>
            </a:r>
            <a:r>
              <a:rPr lang="en-GB" sz="3500" b="1" dirty="0">
                <a:solidFill>
                  <a:schemeClr val="accent3"/>
                </a:solidFill>
              </a:rPr>
              <a:t>six trillion </a:t>
            </a:r>
            <a:r>
              <a:rPr lang="en-GB" sz="3500" dirty="0">
                <a:solidFill>
                  <a:schemeClr val="accent3"/>
                </a:solidFill>
              </a:rPr>
              <a:t>cigarettes are manufactured each year globally using </a:t>
            </a:r>
            <a:r>
              <a:rPr lang="en-GB" sz="3500" b="1" dirty="0">
                <a:solidFill>
                  <a:schemeClr val="accent3"/>
                </a:solidFill>
              </a:rPr>
              <a:t>5.3 million</a:t>
            </a:r>
            <a:r>
              <a:rPr lang="en-GB" sz="3500" dirty="0">
                <a:solidFill>
                  <a:schemeClr val="accent3"/>
                </a:solidFill>
              </a:rPr>
              <a:t> hectares of land </a:t>
            </a:r>
            <a:r>
              <a:rPr lang="en-US" sz="3500" dirty="0">
                <a:solidFill>
                  <a:schemeClr val="accent3"/>
                </a:solidFill>
              </a:rPr>
              <a:t>and </a:t>
            </a:r>
            <a:r>
              <a:rPr lang="en-US" sz="3500" b="1" dirty="0">
                <a:solidFill>
                  <a:schemeClr val="accent3"/>
                </a:solidFill>
              </a:rPr>
              <a:t>600 million </a:t>
            </a:r>
            <a:r>
              <a:rPr lang="en-US" sz="3500" dirty="0">
                <a:solidFill>
                  <a:schemeClr val="accent3"/>
                </a:solidFill>
              </a:rPr>
              <a:t>trees.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3500" dirty="0">
                <a:solidFill>
                  <a:schemeClr val="accent3"/>
                </a:solidFill>
              </a:rPr>
              <a:t>Cigarettes are the most littered item on the planet with </a:t>
            </a:r>
            <a:r>
              <a:rPr lang="en-US" sz="3500" b="1" dirty="0">
                <a:solidFill>
                  <a:schemeClr val="accent3"/>
                </a:solidFill>
              </a:rPr>
              <a:t>4.5 trillion</a:t>
            </a:r>
            <a:r>
              <a:rPr lang="en-US" sz="3500" dirty="0">
                <a:solidFill>
                  <a:schemeClr val="accent3"/>
                </a:solidFill>
              </a:rPr>
              <a:t> cigarette butts polluting our pavements, parks, soil, rivers, beaches  and oceans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35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7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02CC020-1947-7D41-A2AB-46DEE1B1D06B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bg2"/>
                </a:solidFill>
              </a:rPr>
              <a:t>Smoking causes disease, poor health and early death.</a:t>
            </a:r>
          </a:p>
        </p:txBody>
      </p:sp>
    </p:spTree>
    <p:extLst>
      <p:ext uri="{BB962C8B-B14F-4D97-AF65-F5344CB8AC3E}">
        <p14:creationId xmlns:p14="http://schemas.microsoft.com/office/powerpoint/2010/main" val="1642825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21773563-B2D3-FB5B-4C76-16A7D4E78510}"/>
              </a:ext>
            </a:extLst>
          </p:cNvPr>
          <p:cNvSpPr txBox="1">
            <a:spLocks/>
          </p:cNvSpPr>
          <p:nvPr/>
        </p:nvSpPr>
        <p:spPr>
          <a:xfrm>
            <a:off x="1800209" y="1649627"/>
            <a:ext cx="8591581" cy="35587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3500" dirty="0">
                <a:solidFill>
                  <a:schemeClr val="accent3"/>
                </a:solidFill>
              </a:rPr>
              <a:t>All of this produced </a:t>
            </a:r>
            <a:r>
              <a:rPr lang="en-GB" sz="3500" b="1" dirty="0">
                <a:solidFill>
                  <a:schemeClr val="accent3"/>
                </a:solidFill>
              </a:rPr>
              <a:t>25 megatons</a:t>
            </a:r>
            <a:r>
              <a:rPr lang="en-GB" sz="3500" dirty="0">
                <a:solidFill>
                  <a:schemeClr val="accent3"/>
                </a:solidFill>
              </a:rPr>
              <a:t> of solid waste, </a:t>
            </a:r>
            <a:r>
              <a:rPr lang="en-GB" sz="3500" b="1" dirty="0">
                <a:solidFill>
                  <a:schemeClr val="accent3"/>
                </a:solidFill>
              </a:rPr>
              <a:t>55 megatons</a:t>
            </a:r>
            <a:r>
              <a:rPr lang="en-GB" sz="3500" dirty="0">
                <a:solidFill>
                  <a:schemeClr val="accent3"/>
                </a:solidFill>
              </a:rPr>
              <a:t> of waste water, almost </a:t>
            </a:r>
            <a:r>
              <a:rPr lang="en-GB" sz="3500" b="1" dirty="0">
                <a:solidFill>
                  <a:schemeClr val="accent3"/>
                </a:solidFill>
              </a:rPr>
              <a:t>84 megatons</a:t>
            </a:r>
            <a:r>
              <a:rPr lang="en-GB" sz="3500" dirty="0">
                <a:solidFill>
                  <a:schemeClr val="accent3"/>
                </a:solidFill>
              </a:rPr>
              <a:t> of CO</a:t>
            </a:r>
            <a:r>
              <a:rPr lang="en-GB" sz="3500" baseline="-25000" dirty="0">
                <a:solidFill>
                  <a:schemeClr val="accent3"/>
                </a:solidFill>
              </a:rPr>
              <a:t>2</a:t>
            </a:r>
            <a:r>
              <a:rPr lang="en-GB" sz="3500" dirty="0">
                <a:solidFill>
                  <a:schemeClr val="accent3"/>
                </a:solidFill>
              </a:rPr>
              <a:t> emissions to climate change – approximately 0.2% of the global total.</a:t>
            </a:r>
          </a:p>
        </p:txBody>
      </p:sp>
    </p:spTree>
    <p:extLst>
      <p:ext uri="{BB962C8B-B14F-4D97-AF65-F5344CB8AC3E}">
        <p14:creationId xmlns:p14="http://schemas.microsoft.com/office/powerpoint/2010/main" val="4499331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1B8898-8798-E782-ABDF-0180F048ECA8}"/>
              </a:ext>
            </a:extLst>
          </p:cNvPr>
          <p:cNvSpPr txBox="1">
            <a:spLocks/>
          </p:cNvSpPr>
          <p:nvPr/>
        </p:nvSpPr>
        <p:spPr>
          <a:xfrm>
            <a:off x="1603592" y="1881511"/>
            <a:ext cx="8984816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Remember, vapes are meant to help smokers </a:t>
            </a:r>
            <a:br>
              <a:rPr lang="en-GB" sz="6000" b="1" dirty="0">
                <a:solidFill>
                  <a:schemeClr val="accent5"/>
                </a:solidFill>
              </a:rPr>
            </a:br>
            <a:r>
              <a:rPr lang="en-GB" sz="6000" b="1" dirty="0">
                <a:solidFill>
                  <a:schemeClr val="accent5"/>
                </a:solidFill>
              </a:rPr>
              <a:t>to quit for good.</a:t>
            </a:r>
          </a:p>
        </p:txBody>
      </p:sp>
    </p:spTree>
    <p:extLst>
      <p:ext uri="{BB962C8B-B14F-4D97-AF65-F5344CB8AC3E}">
        <p14:creationId xmlns:p14="http://schemas.microsoft.com/office/powerpoint/2010/main" val="1179617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E22799-0642-5425-4AB0-C962692FEA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467" y="0"/>
            <a:ext cx="12187065" cy="6858000"/>
          </a:xfrm>
          <a:prstGeom prst="rect">
            <a:avLst/>
          </a:prstGeom>
        </p:spPr>
      </p:pic>
      <p:pic>
        <p:nvPicPr>
          <p:cNvPr id="3" name="Picture 2" descr="A black and white sign with white text&#10;&#10;Description automatically generated with medium confidence">
            <a:extLst>
              <a:ext uri="{FF2B5EF4-FFF2-40B4-BE49-F238E27FC236}">
                <a16:creationId xmlns:a16="http://schemas.microsoft.com/office/drawing/2014/main" id="{0DA41292-1C51-4929-A278-2F1BC1B3A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1042" y="356430"/>
            <a:ext cx="1101169" cy="74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8922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B40E4C9-C372-4468-833A-C74E4B46B4CF}"/>
              </a:ext>
            </a:extLst>
          </p:cNvPr>
          <p:cNvSpPr txBox="1"/>
          <p:nvPr/>
        </p:nvSpPr>
        <p:spPr>
          <a:xfrm>
            <a:off x="35257" y="6145572"/>
            <a:ext cx="121567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ct val="100000"/>
              <a:buNone/>
            </a:pPr>
            <a:r>
              <a:rPr lang="en-GB" sz="1800" dirty="0"/>
              <a:t>Developed by </a:t>
            </a:r>
            <a:r>
              <a:rPr lang="en-GB" sz="1800" dirty="0" err="1"/>
              <a:t>Smokefree</a:t>
            </a:r>
            <a:r>
              <a:rPr lang="en-GB" sz="1800" dirty="0"/>
              <a:t> Sheffield in collaboration with Action on Smoking and Health (ASH)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4DE6F012-7DBC-43F9-8377-1E28FDF8FE42}"/>
              </a:ext>
            </a:extLst>
          </p:cNvPr>
          <p:cNvSpPr txBox="1">
            <a:spLocks/>
          </p:cNvSpPr>
          <p:nvPr/>
        </p:nvSpPr>
        <p:spPr>
          <a:xfrm>
            <a:off x="35257" y="1905835"/>
            <a:ext cx="12121486" cy="4609069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IF YOU WANT TO LEARN MORE, 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OR HAVE ANY CONCERNS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GB" sz="4800" dirty="0">
                <a:solidFill>
                  <a:schemeClr val="accent3"/>
                </a:solidFill>
              </a:rPr>
            </a:br>
            <a:r>
              <a:rPr lang="en-GB" sz="4100" dirty="0">
                <a:solidFill>
                  <a:schemeClr val="accent3"/>
                </a:solidFill>
              </a:rPr>
              <a:t>Talk to your teacher</a:t>
            </a:r>
            <a:br>
              <a:rPr lang="en-GB" sz="3200" dirty="0">
                <a:solidFill>
                  <a:schemeClr val="accent3"/>
                </a:solidFill>
              </a:rPr>
            </a:br>
            <a:endParaRPr lang="en-GB" sz="3200" dirty="0">
              <a:solidFill>
                <a:schemeClr val="accent3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600" dirty="0">
                <a:solidFill>
                  <a:schemeClr val="accent3"/>
                </a:solidFill>
              </a:rPr>
              <a:t>Contact City of York Councils, Health Trainers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600" dirty="0">
                <a:solidFill>
                  <a:schemeClr val="accent3"/>
                </a:solidFill>
                <a:hlinkClick r:id="rId3"/>
              </a:rPr>
              <a:t>www.york.gov.uk/stopsmoking</a:t>
            </a:r>
            <a:r>
              <a:rPr lang="en-GB" sz="4600" dirty="0">
                <a:solidFill>
                  <a:schemeClr val="accent3"/>
                </a:solidFill>
              </a:rPr>
              <a:t> </a:t>
            </a:r>
          </a:p>
          <a:p>
            <a:pPr marL="0" indent="0" algn="ctr">
              <a:buFont typeface="Arial" panose="020B0604020202020204" pitchFamily="34" charset="0"/>
              <a:buNone/>
            </a:pPr>
            <a:br>
              <a:rPr lang="en-GB" sz="3200" dirty="0">
                <a:solidFill>
                  <a:schemeClr val="accent3"/>
                </a:solidFill>
              </a:rPr>
            </a:br>
            <a:r>
              <a:rPr lang="en-GB" sz="4600" dirty="0">
                <a:solidFill>
                  <a:schemeClr val="accent3"/>
                </a:solidFill>
              </a:rPr>
              <a:t>Visit, Talk to Frank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4600" dirty="0">
                <a:solidFill>
                  <a:schemeClr val="accent3"/>
                </a:solidFill>
                <a:hlinkClick r:id="rId4"/>
              </a:rPr>
              <a:t>www.talktofrank.com</a:t>
            </a:r>
            <a:endParaRPr lang="en-GB" sz="4600" dirty="0">
              <a:solidFill>
                <a:schemeClr val="accent3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2400" dirty="0">
                <a:solidFill>
                  <a:schemeClr val="accent3"/>
                </a:solidFill>
              </a:rPr>
              <a:t>If you are worried about your use, You can call FRANK on 0300 1236600 for friendly, confidential advice. 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3200" dirty="0">
              <a:solidFill>
                <a:schemeClr val="accent3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sz="3200" dirty="0">
              <a:solidFill>
                <a:schemeClr val="accent3"/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en-GB" sz="3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28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282F47-9697-3F92-1B54-6E9330ED7A8B}"/>
              </a:ext>
            </a:extLst>
          </p:cNvPr>
          <p:cNvSpPr txBox="1">
            <a:spLocks/>
          </p:cNvSpPr>
          <p:nvPr/>
        </p:nvSpPr>
        <p:spPr>
          <a:xfrm>
            <a:off x="4516394" y="1989731"/>
            <a:ext cx="6752968" cy="2878538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000" dirty="0"/>
              <a:t>Many adult smokers switch to nicotine vapes to help them quit smoking.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FCBB43-780F-0C6D-81A5-E1366773D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44" y="1680226"/>
            <a:ext cx="3230550" cy="3188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9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A33B837-CC80-36E8-8A78-570243BCFD94}"/>
              </a:ext>
            </a:extLst>
          </p:cNvPr>
          <p:cNvSpPr txBox="1">
            <a:spLocks/>
          </p:cNvSpPr>
          <p:nvPr/>
        </p:nvSpPr>
        <p:spPr>
          <a:xfrm>
            <a:off x="5987432" y="1881511"/>
            <a:ext cx="5220030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Most young people don’t </a:t>
            </a:r>
            <a:br>
              <a:rPr lang="en-GB" sz="6000" dirty="0">
                <a:solidFill>
                  <a:schemeClr val="accent3"/>
                </a:solidFill>
              </a:rPr>
            </a:br>
            <a:r>
              <a:rPr lang="en-GB" sz="6000" dirty="0">
                <a:solidFill>
                  <a:schemeClr val="accent3"/>
                </a:solidFill>
              </a:rPr>
              <a:t>vape or smoke.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AF9695-F702-A027-4E53-D4E913B3DD10}"/>
              </a:ext>
            </a:extLst>
          </p:cNvPr>
          <p:cNvSpPr/>
          <p:nvPr/>
        </p:nvSpPr>
        <p:spPr>
          <a:xfrm>
            <a:off x="1256968" y="3904735"/>
            <a:ext cx="4201298" cy="3830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6A5453-0A40-A41B-002E-B0D0EA912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651" y="2105538"/>
            <a:ext cx="5039933" cy="325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73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97EE795-BC34-8ADA-1422-E2E18DE25FA1}"/>
              </a:ext>
            </a:extLst>
          </p:cNvPr>
          <p:cNvSpPr txBox="1">
            <a:spLocks/>
          </p:cNvSpPr>
          <p:nvPr/>
        </p:nvSpPr>
        <p:spPr>
          <a:xfrm>
            <a:off x="1167713" y="1989731"/>
            <a:ext cx="9856574" cy="2878538"/>
          </a:xfrm>
          <a:prstGeom prst="rect">
            <a:avLst/>
          </a:prstGeom>
        </p:spPr>
        <p:txBody>
          <a:bodyPr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Vaping is less harmful than smoking because you don’t inhale the toxic tar and carbon monoxide found in tobacco smoke.</a:t>
            </a:r>
          </a:p>
        </p:txBody>
      </p:sp>
    </p:spTree>
    <p:extLst>
      <p:ext uri="{BB962C8B-B14F-4D97-AF65-F5344CB8AC3E}">
        <p14:creationId xmlns:p14="http://schemas.microsoft.com/office/powerpoint/2010/main" val="44969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2783005-18EC-C03A-FA52-E5656D706BB2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But vapes are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not harmless.</a:t>
            </a:r>
          </a:p>
        </p:txBody>
      </p:sp>
    </p:spTree>
    <p:extLst>
      <p:ext uri="{BB962C8B-B14F-4D97-AF65-F5344CB8AC3E}">
        <p14:creationId xmlns:p14="http://schemas.microsoft.com/office/powerpoint/2010/main" val="928889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F50C4D-E520-31A1-E27D-29BE4E84D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84" y="4302849"/>
            <a:ext cx="5684833" cy="1873593"/>
          </a:xfrm>
          <a:prstGeom prst="rect">
            <a:avLst/>
          </a:prstGeom>
        </p:spPr>
      </p:pic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F0C94528-9B65-0000-6263-3D684AFB20A3}"/>
              </a:ext>
            </a:extLst>
          </p:cNvPr>
          <p:cNvSpPr txBox="1">
            <a:spLocks/>
          </p:cNvSpPr>
          <p:nvPr/>
        </p:nvSpPr>
        <p:spPr>
          <a:xfrm>
            <a:off x="1167713" y="1424311"/>
            <a:ext cx="9856574" cy="2878538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dirty="0">
                <a:solidFill>
                  <a:schemeClr val="accent3"/>
                </a:solidFill>
              </a:rPr>
              <a:t>Short-term effects of vaping can include coughing, headaches, dizziness and sore throats.</a:t>
            </a:r>
          </a:p>
        </p:txBody>
      </p:sp>
    </p:spTree>
    <p:extLst>
      <p:ext uri="{BB962C8B-B14F-4D97-AF65-F5344CB8AC3E}">
        <p14:creationId xmlns:p14="http://schemas.microsoft.com/office/powerpoint/2010/main" val="4254410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EC9DD3-4DFB-F2F7-0FB3-28AD53991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938695">
            <a:off x="900323" y="297716"/>
            <a:ext cx="1553664" cy="15536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E11DF6-F19D-A564-68C1-BEF89885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75346">
            <a:off x="-411584" y="4680049"/>
            <a:ext cx="1582578" cy="15825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FC3D63-B6F3-4DFD-9508-F6306F838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28611">
            <a:off x="4308605" y="5191031"/>
            <a:ext cx="1152462" cy="115246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A7DA749-FF9D-A252-D4C8-B74D7414C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78956">
            <a:off x="5232601" y="-171172"/>
            <a:ext cx="2003039" cy="2003039"/>
          </a:xfrm>
          <a:prstGeom prst="rect">
            <a:avLst/>
          </a:prstGeom>
        </p:spPr>
      </p:pic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86196B38-B638-32ED-4A98-E660573E876A}"/>
              </a:ext>
            </a:extLst>
          </p:cNvPr>
          <p:cNvSpPr txBox="1">
            <a:spLocks/>
          </p:cNvSpPr>
          <p:nvPr/>
        </p:nvSpPr>
        <p:spPr>
          <a:xfrm>
            <a:off x="1167713" y="1881511"/>
            <a:ext cx="9856574" cy="287853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6000" b="1" dirty="0">
                <a:solidFill>
                  <a:schemeClr val="accent5"/>
                </a:solidFill>
              </a:rPr>
              <a:t>And the long-term effects are, as yet, unknown.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AB27B9-9619-8584-9EE5-F12F3B068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26570">
            <a:off x="10288548" y="4643941"/>
            <a:ext cx="1471477" cy="1471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77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20C880B-F3DD-8E11-9A99-785A016C723D}"/>
              </a:ext>
            </a:extLst>
          </p:cNvPr>
          <p:cNvSpPr txBox="1">
            <a:spLocks/>
          </p:cNvSpPr>
          <p:nvPr/>
        </p:nvSpPr>
        <p:spPr>
          <a:xfrm>
            <a:off x="1167713" y="2102830"/>
            <a:ext cx="9856574" cy="35587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5600" dirty="0">
                <a:solidFill>
                  <a:schemeClr val="accent3"/>
                </a:solidFill>
              </a:rPr>
              <a:t>Vapes and vaping products </a:t>
            </a:r>
            <a:br>
              <a:rPr lang="en-GB" sz="5600" dirty="0">
                <a:solidFill>
                  <a:schemeClr val="accent3"/>
                </a:solidFill>
              </a:rPr>
            </a:br>
            <a:r>
              <a:rPr lang="en-GB" sz="5600" dirty="0">
                <a:solidFill>
                  <a:schemeClr val="accent3"/>
                </a:solidFill>
              </a:rPr>
              <a:t>that contain nicotine are </a:t>
            </a:r>
            <a:br>
              <a:rPr lang="en-GB" sz="5600" dirty="0">
                <a:solidFill>
                  <a:schemeClr val="accent3"/>
                </a:solidFill>
              </a:rPr>
            </a:br>
            <a:r>
              <a:rPr lang="en-GB" sz="5600" dirty="0">
                <a:solidFill>
                  <a:schemeClr val="accent3"/>
                </a:solidFill>
              </a:rPr>
              <a:t>age-restricted.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en-GB" sz="5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444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FS">
      <a:dk1>
        <a:srgbClr val="004057"/>
      </a:dk1>
      <a:lt1>
        <a:srgbClr val="FFFFFF"/>
      </a:lt1>
      <a:dk2>
        <a:srgbClr val="6C448D"/>
      </a:dk2>
      <a:lt2>
        <a:srgbClr val="FFFFFF"/>
      </a:lt2>
      <a:accent1>
        <a:srgbClr val="AEC95E"/>
      </a:accent1>
      <a:accent2>
        <a:srgbClr val="2CBBEB"/>
      </a:accent2>
      <a:accent3>
        <a:srgbClr val="004057"/>
      </a:accent3>
      <a:accent4>
        <a:srgbClr val="F09032"/>
      </a:accent4>
      <a:accent5>
        <a:srgbClr val="FBBF27"/>
      </a:accent5>
      <a:accent6>
        <a:srgbClr val="EC88B3"/>
      </a:accent6>
      <a:hlink>
        <a:srgbClr val="43589C"/>
      </a:hlink>
      <a:folHlink>
        <a:srgbClr val="FBBE2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SFS">
      <a:dk1>
        <a:srgbClr val="004057"/>
      </a:dk1>
      <a:lt1>
        <a:srgbClr val="FFFFFF"/>
      </a:lt1>
      <a:dk2>
        <a:srgbClr val="6C448D"/>
      </a:dk2>
      <a:lt2>
        <a:srgbClr val="FFFFFF"/>
      </a:lt2>
      <a:accent1>
        <a:srgbClr val="AEC95E"/>
      </a:accent1>
      <a:accent2>
        <a:srgbClr val="2CBBEB"/>
      </a:accent2>
      <a:accent3>
        <a:srgbClr val="004057"/>
      </a:accent3>
      <a:accent4>
        <a:srgbClr val="F09032"/>
      </a:accent4>
      <a:accent5>
        <a:srgbClr val="FBBF27"/>
      </a:accent5>
      <a:accent6>
        <a:srgbClr val="EC88B3"/>
      </a:accent6>
      <a:hlink>
        <a:srgbClr val="43589C"/>
      </a:hlink>
      <a:folHlink>
        <a:srgbClr val="FBBE2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3418</TotalTime>
  <Words>668</Words>
  <Application>Microsoft Office PowerPoint</Application>
  <PresentationFormat>Widescreen</PresentationFormat>
  <Paragraphs>80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Newberry, Glyn</cp:lastModifiedBy>
  <cp:revision>38</cp:revision>
  <dcterms:created xsi:type="dcterms:W3CDTF">2023-01-31T15:53:22Z</dcterms:created>
  <dcterms:modified xsi:type="dcterms:W3CDTF">2023-06-01T14:16:47Z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8588358-c3f1-4695-a290-e2f70d15689d_Enabled">
    <vt:lpwstr>true</vt:lpwstr>
  </property>
  <property fmtid="{D5CDD505-2E9C-101B-9397-08002B2CF9AE}" pid="3" name="MSIP_Label_c8588358-c3f1-4695-a290-e2f70d15689d_SetDate">
    <vt:lpwstr>2023-02-07T19:20:06Z</vt:lpwstr>
  </property>
  <property fmtid="{D5CDD505-2E9C-101B-9397-08002B2CF9AE}" pid="4" name="MSIP_Label_c8588358-c3f1-4695-a290-e2f70d15689d_Method">
    <vt:lpwstr>Privileged</vt:lpwstr>
  </property>
  <property fmtid="{D5CDD505-2E9C-101B-9397-08002B2CF9AE}" pid="5" name="MSIP_Label_c8588358-c3f1-4695-a290-e2f70d15689d_Name">
    <vt:lpwstr>Official – General</vt:lpwstr>
  </property>
  <property fmtid="{D5CDD505-2E9C-101B-9397-08002B2CF9AE}" pid="6" name="MSIP_Label_c8588358-c3f1-4695-a290-e2f70d15689d_SiteId">
    <vt:lpwstr>a1ba59b9-7204-48d8-a360-7770245ad4a9</vt:lpwstr>
  </property>
  <property fmtid="{D5CDD505-2E9C-101B-9397-08002B2CF9AE}" pid="7" name="MSIP_Label_c8588358-c3f1-4695-a290-e2f70d15689d_ActionId">
    <vt:lpwstr>1b0b7b3b-e9f2-48e7-b5c0-4aedae3f68d9</vt:lpwstr>
  </property>
  <property fmtid="{D5CDD505-2E9C-101B-9397-08002B2CF9AE}" pid="8" name="MSIP_Label_c8588358-c3f1-4695-a290-e2f70d15689d_ContentBits">
    <vt:lpwstr>0</vt:lpwstr>
  </property>
</Properties>
</file>